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media/image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4"/>
  </p:notesMasterIdLst>
  <p:sldIdLst>
    <p:sldId id="455" r:id="rId2"/>
    <p:sldId id="324" r:id="rId3"/>
    <p:sldId id="383" r:id="rId4"/>
    <p:sldId id="462" r:id="rId5"/>
    <p:sldId id="461" r:id="rId6"/>
    <p:sldId id="457" r:id="rId7"/>
    <p:sldId id="458" r:id="rId8"/>
    <p:sldId id="459" r:id="rId9"/>
    <p:sldId id="460" r:id="rId10"/>
    <p:sldId id="456" r:id="rId11"/>
    <p:sldId id="454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4"/>
    <p:restoredTop sz="85194"/>
  </p:normalViewPr>
  <p:slideViewPr>
    <p:cSldViewPr snapToGrid="0" snapToObjects="1">
      <p:cViewPr varScale="1">
        <p:scale>
          <a:sx n="127" d="100"/>
          <a:sy n="12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B001-DD65-5645-B148-200DA4459B32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0B040-0F33-D04E-A036-AFCFCEA81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90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EA32-E25A-CC45-85D7-4717E0FD0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B5611-EE8B-7F4A-BD25-2A674346C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BA0DF-C9ED-E24D-9F40-55C35411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A563-3408-864A-9392-AFC71059ACCE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6F72-A7EE-5049-92F7-16BE7398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E8A1C-3D32-DD4E-8110-B78EE6E5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6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FC3D-C7A6-7246-BF5F-91596F12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73585-E05B-F946-AD70-882C7100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1A1DE-9388-2D46-B63B-FD58E9F2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848-C277-B04C-9374-68581E76675F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DE0B-E993-C44B-A66C-C4F25E09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6A92-6173-C74D-8684-6A32CAAF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F37DB-545B-5140-A417-1245CB6C1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94BE8-CD36-DE4F-97D1-2742701F8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0F366-030F-8547-A446-F6095DA0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D747-AB2E-0A45-A86F-C45E7F127D02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D1AC0-8229-DE4F-BDF6-DEFBF29D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AB51-6771-1044-BF7A-A4B0B888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8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E93A-8942-2947-8EE4-39EAB545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8450-D196-044F-82B4-4C97AA430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BE1E7-41E8-E44C-AF64-63CF5620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5B0ED-A548-A449-902E-182946FC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D49A2-6608-AB4B-9DB1-6A0D48BE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9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466E-4F38-144D-B3EE-48D34A4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74BFA-9576-8E4F-9DD0-B1C9AD12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088FA-A9D4-4E4C-924A-19179050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E2B4-0FE1-E144-8AC1-5817C1A7E1DD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6958-0E75-CA47-90AD-27B17440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7215-5B80-7344-9B4B-81D759CD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8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1B06-A60B-BA46-8FE1-41788D94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D302-FC2E-044A-B903-5D671FAFE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F8B87-D8B8-9348-885B-C4AA41084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D36DB-97E7-A94B-86E3-AFFB3E36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0B4D-87AD-224A-9A5A-AB8F6C12F2D1}" type="datetime1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AA79F-93A4-8048-92C5-EAF8BEF3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0F17B-A64B-6B4F-ADD8-4D085932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5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D174-37A6-374B-865D-C865714C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86E2A-FBCF-8049-9147-AD83F14D4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29B2B-42A1-6945-9E3F-3C30BF9EA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68940-4F1B-5645-BABC-FE88A46B3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0E5EC-2860-8A4C-9E7F-29D56D4A8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55F5E-9618-FD4C-9A4D-386A60F9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6227-A56C-8A4C-8EB3-7D0630F6F573}" type="datetime1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5CDAC-6050-974C-B8DA-CAD826F4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2FA28-9087-4843-9B5B-C01E2D48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FC1A-1599-A24B-8F8C-0CBE7D44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2C7A6-BB3A-A242-81C2-A27899BB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0A7EF-4956-2344-8BC6-58AE3AC0B9B0}" type="datetime1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971FE-3D4B-7F4D-9905-8837037E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A6C8A-6F5A-CE4F-9FF0-DC750C19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4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6B12E-43B8-0F47-9EF2-8BA85792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045A-8E58-2E47-A786-75003A8164A8}" type="datetime1">
              <a:rPr lang="en-US" smtClean="0"/>
              <a:t>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04DD4-821D-6645-A59C-0B36989A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994B5-C62F-4B45-BCD1-B9E2E0E5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8496-8CE5-9D49-B437-BB71A625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7714-2ACA-4D4E-864C-D82A3986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2C0BB-E1E7-C44C-A0E9-6F9923B1C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02A69-60DD-8848-853D-34D5D6AD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E9AC3-2F4C-8C49-9ECF-3E87CC37F0FF}" type="datetime1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7ADF5-5D85-E546-93B0-D4EC6DE1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0FF2F-C80F-934B-B103-9503F888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4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EF96-77EE-4941-8DED-725C033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F8748-92F1-8149-A8E0-DED6056CA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41D40-2E38-3442-9E2C-ADDE56D65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654DF-A5E6-D44B-BAF6-30B67E0B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254F-3E29-8C4D-8CA9-DB28E578ACFC}" type="datetime1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576BB-6C84-0342-8725-F2F93954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D5197-ED91-9845-B8EC-8F06F3F2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87FA5-9231-304C-AC44-04AB1CBB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AC18C-7B0E-494C-B971-E2A0BED99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93009-0345-9348-9993-2E5B86A8C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AC89-A596-154E-BB6B-D8CB9A9A3B4E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99FF-9B1F-5F4E-A6DA-679A94A01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A4D8-DD52-C24E-96A7-4A2340E8A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4253-72CE-6B42-AD78-8D6F4367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F902-5018-0F4B-81B2-9B8D26BE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15685"/>
            <a:ext cx="13628914" cy="1325563"/>
          </a:xfrm>
        </p:spPr>
        <p:txBody>
          <a:bodyPr/>
          <a:lstStyle/>
          <a:p>
            <a:r>
              <a:rPr lang="en-US" dirty="0"/>
              <a:t>Please find your group before class!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6BF5E8-1647-CB44-B220-2D849229A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14" y="2842590"/>
            <a:ext cx="11987497" cy="18399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59522-26E1-164B-9F28-00F6B367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7A564-3E4C-3A4C-A323-9A3F99D3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3A70-E89D-4C43-9547-B1017F6F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4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F21D-6B03-CD46-9789-44CC685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longwave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AB63-995D-324F-AF18-472537237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LW</a:t>
            </a:r>
            <a:r>
              <a:rPr lang="en-US" baseline="-25000" dirty="0" err="1"/>
              <a:t>out</a:t>
            </a:r>
            <a:r>
              <a:rPr lang="en-US" dirty="0"/>
              <a:t> = εσT</a:t>
            </a:r>
            <a:r>
              <a:rPr lang="en-US" baseline="30000" dirty="0"/>
              <a:t>4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ε</a:t>
            </a:r>
            <a:r>
              <a:rPr lang="en-US" dirty="0"/>
              <a:t> = surface emissivity (depends on surface type, here we use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 err="1"/>
              <a:t>ε</a:t>
            </a:r>
            <a:r>
              <a:rPr lang="en-US" b="1" dirty="0"/>
              <a:t> = 0.97</a:t>
            </a:r>
            <a:r>
              <a:rPr lang="en-US" dirty="0"/>
              <a:t>, which is typical for snow/ice) 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σ</a:t>
            </a:r>
            <a:r>
              <a:rPr lang="en-US" dirty="0"/>
              <a:t> = Stefan-Boltzmann constant (=5.67 x 10</a:t>
            </a:r>
            <a:r>
              <a:rPr lang="en-US" baseline="30000" dirty="0"/>
              <a:t>-8 </a:t>
            </a:r>
            <a:r>
              <a:rPr lang="en-US" dirty="0"/>
              <a:t>W m</a:t>
            </a:r>
            <a:r>
              <a:rPr lang="en-US" baseline="30000" dirty="0"/>
              <a:t>-2</a:t>
            </a:r>
            <a:r>
              <a:rPr lang="en-US" dirty="0"/>
              <a:t> K</a:t>
            </a:r>
            <a:r>
              <a:rPr lang="en-US" baseline="30000" dirty="0"/>
              <a:t>-4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 = surface temperature (K)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621F4-F004-FA4B-BD31-4D806E20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11742-87F0-D840-AE60-711AFF0E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F698A-C67C-0443-BD89-41C9454F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8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90F6-A6E9-074D-80C5-64002378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2671" cy="1325563"/>
          </a:xfrm>
        </p:spPr>
        <p:txBody>
          <a:bodyPr/>
          <a:lstStyle/>
          <a:p>
            <a:r>
              <a:rPr lang="en-US" dirty="0"/>
              <a:t>Some tips to facilitate 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0A746-0654-5A4B-9B4F-FC9A6D5A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use a group Slack channel </a:t>
            </a:r>
          </a:p>
          <a:p>
            <a:r>
              <a:rPr lang="en-US" dirty="0"/>
              <a:t>Back up your files/code/etc. – use Google Drive, Dropbox, etc.</a:t>
            </a:r>
          </a:p>
          <a:p>
            <a:r>
              <a:rPr lang="en-US" dirty="0"/>
              <a:t>Ask questions to group and discuss respectfully</a:t>
            </a:r>
          </a:p>
          <a:p>
            <a:r>
              <a:rPr lang="en-US" dirty="0"/>
              <a:t>Explaining something to your group/another student can be super helpful, not only for them, but also for you!</a:t>
            </a:r>
          </a:p>
          <a:p>
            <a:r>
              <a:rPr lang="en-US" dirty="0"/>
              <a:t>Don’t hesitate to ask questions to me!</a:t>
            </a:r>
          </a:p>
          <a:p>
            <a:r>
              <a:rPr lang="en-US" dirty="0">
                <a:solidFill>
                  <a:srgbClr val="FF0000"/>
                </a:solidFill>
              </a:rPr>
              <a:t>Lab = group work // Homework = individual work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B3E2C-3EA6-9047-8E11-B42A3110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E3518-8756-0748-9533-795BE8A4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118EE-DB42-3941-B1A5-C854BB7B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6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88572" y="22865"/>
            <a:ext cx="5503729" cy="1447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418" marR="362345">
              <a:lnSpc>
                <a:spcPct val="141600"/>
              </a:lnSpc>
            </a:pPr>
            <a:r>
              <a:rPr sz="1425" dirty="0">
                <a:latin typeface="Helvetica Neue"/>
                <a:cs typeface="Helvetica Neue"/>
              </a:rPr>
              <a:t>Being able to discuss my conce</a:t>
            </a:r>
            <a:r>
              <a:rPr sz="1425" spc="24" dirty="0">
                <a:latin typeface="Helvetica Neue"/>
                <a:cs typeface="Helvetica Neue"/>
              </a:rPr>
              <a:t>r</a:t>
            </a:r>
            <a:r>
              <a:rPr sz="1425" dirty="0">
                <a:latin typeface="Helvetica Neue"/>
                <a:cs typeface="Helvetica Neue"/>
              </a:rPr>
              <a:t>ns with my classmates and LA Mentor </a:t>
            </a:r>
            <a:r>
              <a:rPr sz="1425" spc="-27" dirty="0">
                <a:latin typeface="Helvetica Neue"/>
                <a:cs typeface="Helvetica Neue"/>
              </a:rPr>
              <a:t>r</a:t>
            </a:r>
            <a:r>
              <a:rPr sz="1425" dirty="0">
                <a:latin typeface="Helvetica Neue"/>
                <a:cs typeface="Helvetica Neue"/>
              </a:rPr>
              <a:t>eally helped me feel mo</a:t>
            </a:r>
            <a:r>
              <a:rPr sz="1425" spc="-27" dirty="0">
                <a:latin typeface="Helvetica Neue"/>
                <a:cs typeface="Helvetica Neue"/>
              </a:rPr>
              <a:t>r</a:t>
            </a:r>
            <a:r>
              <a:rPr sz="1425" dirty="0">
                <a:latin typeface="Helvetica Neue"/>
                <a:cs typeface="Helvetica Neue"/>
              </a:rPr>
              <a:t>e confident in my abilities as an LA.”</a:t>
            </a:r>
            <a:endParaRPr sz="1425">
              <a:latin typeface="Helvetica Neue"/>
              <a:cs typeface="Helvetica Neue"/>
            </a:endParaRPr>
          </a:p>
          <a:p>
            <a:pPr marL="953418" marR="663465">
              <a:lnSpc>
                <a:spcPct val="141800"/>
              </a:lnSpc>
              <a:spcBef>
                <a:spcPts val="901"/>
              </a:spcBef>
            </a:pPr>
            <a:r>
              <a:rPr sz="970" spc="18" dirty="0">
                <a:latin typeface="Helvetica Neue"/>
                <a:cs typeface="Helvetica Neue"/>
              </a:rPr>
              <a:t>—</a:t>
            </a:r>
            <a:r>
              <a:rPr sz="970" spc="3" dirty="0">
                <a:latin typeface="Helvetica Neue"/>
                <a:cs typeface="Helvetica Neue"/>
              </a:rPr>
              <a:t> </a:t>
            </a:r>
            <a:r>
              <a:rPr sz="970" b="1" spc="12" dirty="0">
                <a:latin typeface="Helvetica Neue"/>
                <a:cs typeface="Helvetica Neue"/>
              </a:rPr>
              <a:t>Thomas</a:t>
            </a:r>
            <a:r>
              <a:rPr sz="970" b="1" spc="3" dirty="0">
                <a:latin typeface="Helvetica Neue"/>
                <a:cs typeface="Helvetica Neue"/>
              </a:rPr>
              <a:t> </a:t>
            </a:r>
            <a:r>
              <a:rPr sz="970" b="1" spc="12" dirty="0">
                <a:latin typeface="Helvetica Neue"/>
                <a:cs typeface="Helvetica Neue"/>
              </a:rPr>
              <a:t>Windham</a:t>
            </a:r>
            <a:r>
              <a:rPr sz="970" spc="3" dirty="0">
                <a:latin typeface="Helvetica Neue"/>
                <a:cs typeface="Helvetica Neue"/>
              </a:rPr>
              <a:t>, </a:t>
            </a:r>
            <a:r>
              <a:rPr sz="970" spc="-6" dirty="0">
                <a:latin typeface="Helvetica Neue"/>
                <a:cs typeface="Helvetica Neue"/>
              </a:rPr>
              <a:t>alumnus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(PhD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Psych’75),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past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student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and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friend of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the</a:t>
            </a:r>
            <a:r>
              <a:rPr sz="970" spc="-3" dirty="0">
                <a:latin typeface="Helvetica Neue"/>
                <a:cs typeface="Helvetica Neue"/>
              </a:rPr>
              <a:t> </a:t>
            </a:r>
            <a:r>
              <a:rPr sz="970" spc="-6" dirty="0">
                <a:latin typeface="Helvetica Neue"/>
                <a:cs typeface="Helvetica Neue"/>
              </a:rPr>
              <a:t>Nilons</a:t>
            </a:r>
            <a:endParaRPr sz="97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88572" y="22865"/>
            <a:ext cx="5503427" cy="6811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60" y="256644"/>
            <a:ext cx="6558524" cy="20518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701" algn="ctr">
              <a:lnSpc>
                <a:spcPts val="4033"/>
              </a:lnSpc>
            </a:pPr>
            <a:r>
              <a:rPr lang="en-US" sz="3638" spc="-182" dirty="0">
                <a:latin typeface="Bodoni MT" panose="02070603080606020203" pitchFamily="18" charset="0"/>
              </a:rPr>
              <a:t>BECOME A LEARNING ASSISTANT FOR FALL 2020</a:t>
            </a:r>
            <a:br>
              <a:rPr lang="en-US" sz="3638" spc="-182" dirty="0">
                <a:latin typeface="Bodoni MT" panose="02070603080606020203" pitchFamily="18" charset="0"/>
              </a:rPr>
            </a:br>
            <a:br>
              <a:rPr lang="en-US" sz="3638" spc="-182" dirty="0">
                <a:latin typeface="Bodoni MT" panose="02070603080606020203" pitchFamily="18" charset="0"/>
              </a:rPr>
            </a:br>
            <a:endParaRPr sz="3638" spc="-182" dirty="0">
              <a:latin typeface="Bodoni MT" panose="02070603080606020203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721" y="1339058"/>
            <a:ext cx="5612710" cy="149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64" algn="ctr">
              <a:spcBef>
                <a:spcPts val="2356"/>
              </a:spcBef>
            </a:pPr>
            <a:r>
              <a:rPr sz="3153" dirty="0">
                <a:latin typeface="Helvetica Neue"/>
                <a:cs typeface="Helvetica Neue"/>
              </a:rPr>
              <a:t>Apply</a:t>
            </a:r>
            <a:r>
              <a:rPr sz="3153" spc="3" dirty="0">
                <a:latin typeface="Helvetica Neue"/>
                <a:cs typeface="Helvetica Neue"/>
              </a:rPr>
              <a:t> </a:t>
            </a:r>
            <a:r>
              <a:rPr sz="3153" dirty="0">
                <a:latin typeface="Helvetica Neue"/>
                <a:cs typeface="Helvetica Neue"/>
              </a:rPr>
              <a:t>Ma</a:t>
            </a:r>
            <a:r>
              <a:rPr sz="3153" spc="-58" dirty="0">
                <a:latin typeface="Helvetica Neue"/>
                <a:cs typeface="Helvetica Neue"/>
              </a:rPr>
              <a:t>r</a:t>
            </a:r>
            <a:r>
              <a:rPr sz="3153" dirty="0">
                <a:latin typeface="Helvetica Neue"/>
                <a:cs typeface="Helvetica Neue"/>
              </a:rPr>
              <a:t>ch</a:t>
            </a:r>
            <a:r>
              <a:rPr sz="3153" spc="3" dirty="0">
                <a:latin typeface="Helvetica Neue"/>
                <a:cs typeface="Helvetica Neue"/>
              </a:rPr>
              <a:t> </a:t>
            </a:r>
            <a:r>
              <a:rPr sz="3153" dirty="0">
                <a:latin typeface="Helvetica Neue"/>
                <a:cs typeface="Helvetica Neue"/>
              </a:rPr>
              <a:t>2</a:t>
            </a:r>
            <a:r>
              <a:rPr sz="3153" spc="3" dirty="0">
                <a:latin typeface="Helvetica Neue"/>
                <a:cs typeface="Helvetica Neue"/>
              </a:rPr>
              <a:t> </a:t>
            </a:r>
            <a:r>
              <a:rPr sz="3153" dirty="0">
                <a:latin typeface="Helvetica Neue"/>
                <a:cs typeface="Helvetica Neue"/>
              </a:rPr>
              <a:t>–</a:t>
            </a:r>
            <a:r>
              <a:rPr sz="3153" spc="3" dirty="0">
                <a:latin typeface="Helvetica Neue"/>
                <a:cs typeface="Helvetica Neue"/>
              </a:rPr>
              <a:t> </a:t>
            </a:r>
            <a:r>
              <a:rPr sz="3153" dirty="0">
                <a:latin typeface="Helvetica Neue"/>
                <a:cs typeface="Helvetica Neue"/>
              </a:rPr>
              <a:t>9</a:t>
            </a:r>
          </a:p>
          <a:p>
            <a:pPr algn="ctr">
              <a:lnSpc>
                <a:spcPts val="3726"/>
              </a:lnSpc>
              <a:spcBef>
                <a:spcPts val="531"/>
              </a:spcBef>
            </a:pPr>
            <a:r>
              <a:rPr sz="3153" dirty="0">
                <a:latin typeface="Helvetica Neue"/>
                <a:cs typeface="Helvetica Neue"/>
              </a:rPr>
              <a:t>at</a:t>
            </a:r>
            <a:r>
              <a:rPr sz="3153" spc="3" dirty="0">
                <a:latin typeface="Helvetica Neue"/>
                <a:cs typeface="Helvetica Neue"/>
              </a:rPr>
              <a:t> </a:t>
            </a:r>
            <a:r>
              <a:rPr sz="3153" dirty="0">
                <a:latin typeface="Helvetica Neue"/>
                <a:cs typeface="Helvetica Neue"/>
              </a:rPr>
              <a:t>Lea</a:t>
            </a:r>
            <a:r>
              <a:rPr sz="3153" spc="55" dirty="0">
                <a:latin typeface="Helvetica Neue"/>
                <a:cs typeface="Helvetica Neue"/>
              </a:rPr>
              <a:t>r</a:t>
            </a:r>
            <a:r>
              <a:rPr sz="3153" dirty="0">
                <a:latin typeface="Helvetica Neue"/>
                <a:cs typeface="Helvetica Neue"/>
              </a:rPr>
              <a:t>ningAssistantAlliance.Org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3224494"/>
            <a:ext cx="6688572" cy="3609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1498458" y="4641326"/>
            <a:ext cx="3534689" cy="31252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28343"/>
            <a:r>
              <a:rPr sz="2031" dirty="0">
                <a:solidFill>
                  <a:srgbClr val="FFFFFF"/>
                </a:solidFill>
                <a:latin typeface="Helvetica Neue"/>
                <a:cs typeface="Helvetica Neue"/>
              </a:rPr>
              <a:t>Thursda</a:t>
            </a:r>
            <a:r>
              <a:rPr sz="2031" spc="-188" dirty="0">
                <a:solidFill>
                  <a:srgbClr val="FFFFFF"/>
                </a:solidFill>
                <a:latin typeface="Helvetica Neue"/>
                <a:cs typeface="Helvetica Neue"/>
              </a:rPr>
              <a:t>y</a:t>
            </a:r>
            <a:r>
              <a:rPr sz="2031" dirty="0">
                <a:solidFill>
                  <a:srgbClr val="FFFFFF"/>
                </a:solidFill>
                <a:latin typeface="Helvetica Neue"/>
                <a:cs typeface="Helvetica Neue"/>
              </a:rPr>
              <a:t>, Feb. 27, 5-6 p.m.</a:t>
            </a:r>
            <a:endParaRPr sz="203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3805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5260-85CB-974C-973E-356E03FD9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86" y="312515"/>
            <a:ext cx="9144000" cy="1333923"/>
          </a:xfrm>
        </p:spPr>
        <p:txBody>
          <a:bodyPr>
            <a:normAutofit fontScale="90000"/>
          </a:bodyPr>
          <a:lstStyle/>
          <a:p>
            <a:r>
              <a:rPr lang="en-US" dirty="0"/>
              <a:t>Ice Sheets &amp; Climate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1BE6D-D51C-754C-8DF3-42BC864B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87365"/>
            <a:ext cx="12107119" cy="1655762"/>
          </a:xfrm>
        </p:spPr>
        <p:txBody>
          <a:bodyPr>
            <a:normAutofit/>
          </a:bodyPr>
          <a:lstStyle/>
          <a:p>
            <a:r>
              <a:rPr lang="en-US" sz="3000" dirty="0"/>
              <a:t>ATOC 4500/7500 - Spring 2020 - Prof. Jan Lenaerts</a:t>
            </a:r>
          </a:p>
        </p:txBody>
      </p:sp>
    </p:spTree>
    <p:extLst>
      <p:ext uri="{BB962C8B-B14F-4D97-AF65-F5344CB8AC3E}">
        <p14:creationId xmlns:p14="http://schemas.microsoft.com/office/powerpoint/2010/main" val="2086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5260-85CB-974C-973E-356E03FD9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86" y="312515"/>
            <a:ext cx="9144000" cy="1333923"/>
          </a:xfrm>
        </p:spPr>
        <p:txBody>
          <a:bodyPr>
            <a:normAutofit fontScale="90000"/>
          </a:bodyPr>
          <a:lstStyle/>
          <a:p>
            <a:r>
              <a:rPr lang="en-US" dirty="0"/>
              <a:t>Ice Sheets &amp; Climate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1BE6D-D51C-754C-8DF3-42BC864B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6287365"/>
            <a:ext cx="12107119" cy="1655762"/>
          </a:xfrm>
        </p:spPr>
        <p:txBody>
          <a:bodyPr>
            <a:normAutofit/>
          </a:bodyPr>
          <a:lstStyle/>
          <a:p>
            <a:r>
              <a:rPr lang="en-US" sz="3000" dirty="0"/>
              <a:t>ATOC 4500/7500 - Spring 2020 - Prof. Jan Lenaerts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4FDD5-BE03-7947-981A-4CB77AB2BF86}"/>
              </a:ext>
            </a:extLst>
          </p:cNvPr>
          <p:cNvSpPr txBox="1"/>
          <p:nvPr/>
        </p:nvSpPr>
        <p:spPr>
          <a:xfrm>
            <a:off x="408298" y="3141080"/>
            <a:ext cx="11290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Lab 2: Analyzing weather data on ice sheets</a:t>
            </a:r>
            <a:endParaRPr kumimoji="0" lang="en-US" sz="5000" i="1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29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A7B3-95AA-4B43-A740-5C8DB430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CDE62-6922-F948-8ED5-54CADBDE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Joining field trip? Decide by class on Wednesday!</a:t>
            </a:r>
          </a:p>
          <a:p>
            <a:r>
              <a:rPr lang="en-US" dirty="0"/>
              <a:t>Homework 1 grading delayed – grades will be on Canvas by Wednesday, answer key on Slack.</a:t>
            </a:r>
          </a:p>
          <a:p>
            <a:r>
              <a:rPr lang="en-US" dirty="0"/>
              <a:t>Homework 2 due next week Wednesday 1.30 pm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AFB18-44FD-B24D-91AD-DC9F33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D0B5-B4E1-FE40-A027-F7EBA097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B9E2-59B6-A446-B372-CB1F31F7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0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70C2-B594-4B47-9AA3-669C0720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‘Heat wave’ on Antarctica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83AD-A0D7-9E4C-8EA1-5032B988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3778A-8C38-F745-911A-32D90E0F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41A7-F83A-5D41-9751-0F40C65A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9E1A3-23AC-0348-B6F6-43A51D09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C472D-881A-1642-B17E-5B590B34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1" y="1377950"/>
            <a:ext cx="5956300" cy="497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70046-0CB9-2B41-B9CC-E7891F7B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6" y="1898378"/>
            <a:ext cx="5761474" cy="3937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D2C67-6341-D94F-8DA6-9072A1BA3B73}"/>
              </a:ext>
            </a:extLst>
          </p:cNvPr>
          <p:cNvSpPr txBox="1"/>
          <p:nvPr/>
        </p:nvSpPr>
        <p:spPr>
          <a:xfrm>
            <a:off x="8610600" y="607925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Brooke Medley (NASA)</a:t>
            </a:r>
          </a:p>
        </p:txBody>
      </p:sp>
    </p:spTree>
    <p:extLst>
      <p:ext uri="{BB962C8B-B14F-4D97-AF65-F5344CB8AC3E}">
        <p14:creationId xmlns:p14="http://schemas.microsoft.com/office/powerpoint/2010/main" val="332367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50BA-BA8E-A547-B161-F6F29356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balance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CF568-38C3-8347-AA57-60D5A2D5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526DD-39E9-7847-AB83-37A75CE8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C10FA-4C69-B541-A69C-9ED403DF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0BE14-B8F2-114C-80E1-BE666EA8A4A8}"/>
              </a:ext>
            </a:extLst>
          </p:cNvPr>
          <p:cNvSpPr txBox="1"/>
          <p:nvPr/>
        </p:nvSpPr>
        <p:spPr>
          <a:xfrm>
            <a:off x="647225" y="2520063"/>
            <a:ext cx="11390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Helvetica" pitchFamily="2" charset="0"/>
              </a:rPr>
              <a:t>Melt = </a:t>
            </a:r>
            <a:r>
              <a:rPr lang="en-US" sz="5000" dirty="0" err="1">
                <a:latin typeface="Helvetica" pitchFamily="2" charset="0"/>
              </a:rPr>
              <a:t>SW</a:t>
            </a:r>
            <a:r>
              <a:rPr lang="en-US" sz="5000" baseline="-25000" dirty="0" err="1">
                <a:latin typeface="Helvetica" pitchFamily="2" charset="0"/>
              </a:rPr>
              <a:t>net</a:t>
            </a:r>
            <a:r>
              <a:rPr lang="en-US" sz="5000" dirty="0">
                <a:latin typeface="Helvetica" pitchFamily="2" charset="0"/>
              </a:rPr>
              <a:t> + </a:t>
            </a:r>
            <a:r>
              <a:rPr lang="en-US" sz="5000" dirty="0" err="1">
                <a:latin typeface="Helvetica" pitchFamily="2" charset="0"/>
              </a:rPr>
              <a:t>LW</a:t>
            </a:r>
            <a:r>
              <a:rPr lang="en-US" sz="5000" baseline="-25000" dirty="0" err="1">
                <a:latin typeface="Helvetica" pitchFamily="2" charset="0"/>
              </a:rPr>
              <a:t>net</a:t>
            </a:r>
            <a:r>
              <a:rPr lang="en-US" sz="5000" dirty="0">
                <a:latin typeface="Helvetica" pitchFamily="2" charset="0"/>
              </a:rPr>
              <a:t> + SHF + LHF + G</a:t>
            </a:r>
            <a:endParaRPr lang="en-US" sz="5000" baseline="-25000" dirty="0"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B9554-1F67-D640-99AA-F3F59B7DA077}"/>
              </a:ext>
            </a:extLst>
          </p:cNvPr>
          <p:cNvSpPr txBox="1"/>
          <p:nvPr/>
        </p:nvSpPr>
        <p:spPr>
          <a:xfrm>
            <a:off x="3677697" y="3828422"/>
            <a:ext cx="7576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FF0000"/>
                </a:solidFill>
              </a:rPr>
              <a:t>Melt is usually zero (</a:t>
            </a:r>
            <a:r>
              <a:rPr lang="en-US" sz="2500" i="1" dirty="0" err="1">
                <a:solidFill>
                  <a:srgbClr val="FF0000"/>
                </a:solidFill>
              </a:rPr>
              <a:t>T</a:t>
            </a:r>
            <a:r>
              <a:rPr lang="en-US" sz="2500" i="1" baseline="-25000" dirty="0" err="1">
                <a:solidFill>
                  <a:srgbClr val="FF0000"/>
                </a:solidFill>
              </a:rPr>
              <a:t>sfc</a:t>
            </a:r>
            <a:r>
              <a:rPr lang="en-US" sz="2500" i="1" dirty="0">
                <a:solidFill>
                  <a:srgbClr val="FF0000"/>
                </a:solidFill>
              </a:rPr>
              <a:t> &lt; melting point)</a:t>
            </a:r>
          </a:p>
          <a:p>
            <a:r>
              <a:rPr lang="en-US" sz="2500" i="1" dirty="0">
                <a:solidFill>
                  <a:srgbClr val="FF0000"/>
                </a:solidFill>
              </a:rPr>
              <a:t>When </a:t>
            </a:r>
            <a:r>
              <a:rPr lang="en-US" sz="2500" i="1" dirty="0" err="1">
                <a:solidFill>
                  <a:srgbClr val="FF0000"/>
                </a:solidFill>
              </a:rPr>
              <a:t>T</a:t>
            </a:r>
            <a:r>
              <a:rPr lang="en-US" sz="2500" i="1" baseline="-25000" dirty="0" err="1">
                <a:solidFill>
                  <a:srgbClr val="FF0000"/>
                </a:solidFill>
              </a:rPr>
              <a:t>sfc</a:t>
            </a:r>
            <a:r>
              <a:rPr lang="en-US" sz="2500" i="1" dirty="0">
                <a:solidFill>
                  <a:srgbClr val="FF0000"/>
                </a:solidFill>
              </a:rPr>
              <a:t> = melting point, excess energy goes to melt (or ‘negative’ energy to refreezing)</a:t>
            </a:r>
          </a:p>
        </p:txBody>
      </p:sp>
    </p:spTree>
    <p:extLst>
      <p:ext uri="{BB962C8B-B14F-4D97-AF65-F5344CB8AC3E}">
        <p14:creationId xmlns:p14="http://schemas.microsoft.com/office/powerpoint/2010/main" val="43356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4B83-1523-E14F-B097-BAA5DD6A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Weather Stations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C714F-F6D8-EE4C-B40B-244FEDD0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4DAE-B114-1544-8BE3-D9166E21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3C37-6345-254E-B839-616081D9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7</a:t>
            </a:fld>
            <a:endParaRPr lang="en-US"/>
          </a:p>
        </p:txBody>
      </p:sp>
      <p:pic>
        <p:nvPicPr>
          <p:cNvPr id="7" name="animation">
            <a:hlinkClick r:id="" action="ppaction://media"/>
            <a:extLst>
              <a:ext uri="{FF2B5EF4-FFF2-40B4-BE49-F238E27FC236}">
                <a16:creationId xmlns:a16="http://schemas.microsoft.com/office/drawing/2014/main" id="{AC7CFDD2-F407-6940-A98D-6EC7812F8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526" y="1311310"/>
            <a:ext cx="7395586" cy="55466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8691E3-2155-244A-BA89-7C3B580F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3D83-7B87-554C-BDA9-A88D7629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AC33-C657-B94D-8089-33838D10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0682-D962-2B4F-B2EA-8BFD6D11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3A896-C243-BE4C-88C4-7253C9D6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F127C4-E9FB-4248-A0B0-E79E5E9A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AB62A-4F51-504E-B93E-0A1634A8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0"/>
            <a:ext cx="5838023" cy="6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8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287B-C2CE-FE4D-92CF-294D371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7A0786-B2F3-3048-BD9D-4E46173DE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720" y="0"/>
            <a:ext cx="8256391" cy="64356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3E86-68F7-7E40-893C-9A3C6AA8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7A87-FBD3-B647-98DD-4277D937B4F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2710-FA32-BB40-B21A-0B3344C0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 Sheets &amp; Climate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85B3-9FC7-A64C-9D98-19ED6DF6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253-72CE-6B42-AD78-8D6F436796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7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40993</TotalTime>
  <Words>396</Words>
  <Application>Microsoft Macintosh PowerPoint</Application>
  <PresentationFormat>Widescreen</PresentationFormat>
  <Paragraphs>66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Bodoni MT</vt:lpstr>
      <vt:lpstr>Calibri</vt:lpstr>
      <vt:lpstr>Helvetica</vt:lpstr>
      <vt:lpstr>Helvetica Neue</vt:lpstr>
      <vt:lpstr>Office Theme</vt:lpstr>
      <vt:lpstr>Please find your group before class!</vt:lpstr>
      <vt:lpstr>Ice Sheets &amp; Climate </vt:lpstr>
      <vt:lpstr>Ice Sheets &amp; Climate </vt:lpstr>
      <vt:lpstr>Announcements</vt:lpstr>
      <vt:lpstr>‘Heat wave’ on Antarctica</vt:lpstr>
      <vt:lpstr>Surface energy balance</vt:lpstr>
      <vt:lpstr>Automatic Weather Stations</vt:lpstr>
      <vt:lpstr>PowerPoint Presentation</vt:lpstr>
      <vt:lpstr>PowerPoint Presentation</vt:lpstr>
      <vt:lpstr>Outgoing longwave radiation</vt:lpstr>
      <vt:lpstr>Some tips to facilitate group work</vt:lpstr>
      <vt:lpstr>BECOME A LEARNING ASSISTANT FOR FALL 2020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Lenaerts</dc:creator>
  <cp:lastModifiedBy>Jan Lenaerts</cp:lastModifiedBy>
  <cp:revision>173</cp:revision>
  <dcterms:created xsi:type="dcterms:W3CDTF">2019-08-01T19:05:02Z</dcterms:created>
  <dcterms:modified xsi:type="dcterms:W3CDTF">2020-02-17T19:56:03Z</dcterms:modified>
</cp:coreProperties>
</file>